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731" r:id="rId2"/>
    <p:sldId id="733" r:id="rId3"/>
    <p:sldId id="837" r:id="rId4"/>
    <p:sldId id="885" r:id="rId5"/>
    <p:sldId id="888" r:id="rId6"/>
    <p:sldId id="904" r:id="rId7"/>
    <p:sldId id="838" r:id="rId8"/>
    <p:sldId id="886" r:id="rId9"/>
    <p:sldId id="839" r:id="rId10"/>
    <p:sldId id="841" r:id="rId11"/>
    <p:sldId id="842" r:id="rId12"/>
    <p:sldId id="843" r:id="rId13"/>
    <p:sldId id="881" r:id="rId14"/>
    <p:sldId id="882" r:id="rId15"/>
    <p:sldId id="883" r:id="rId16"/>
    <p:sldId id="851" r:id="rId17"/>
    <p:sldId id="852" r:id="rId18"/>
    <p:sldId id="853" r:id="rId19"/>
    <p:sldId id="854" r:id="rId20"/>
    <p:sldId id="855" r:id="rId21"/>
    <p:sldId id="856" r:id="rId22"/>
    <p:sldId id="905" r:id="rId23"/>
    <p:sldId id="906" r:id="rId24"/>
    <p:sldId id="907" r:id="rId25"/>
    <p:sldId id="909" r:id="rId26"/>
    <p:sldId id="910" r:id="rId27"/>
    <p:sldId id="857" r:id="rId28"/>
    <p:sldId id="858" r:id="rId29"/>
    <p:sldId id="865" r:id="rId30"/>
    <p:sldId id="914" r:id="rId31"/>
    <p:sldId id="913" r:id="rId32"/>
    <p:sldId id="893" r:id="rId33"/>
    <p:sldId id="894" r:id="rId34"/>
    <p:sldId id="895" r:id="rId35"/>
    <p:sldId id="896" r:id="rId36"/>
    <p:sldId id="897" r:id="rId37"/>
    <p:sldId id="900" r:id="rId38"/>
    <p:sldId id="902" r:id="rId39"/>
    <p:sldId id="903" r:id="rId40"/>
    <p:sldId id="912" r:id="rId41"/>
    <p:sldId id="867" r:id="rId42"/>
    <p:sldId id="868" r:id="rId43"/>
    <p:sldId id="869" r:id="rId44"/>
    <p:sldId id="870" r:id="rId45"/>
    <p:sldId id="871" r:id="rId46"/>
    <p:sldId id="872" r:id="rId47"/>
    <p:sldId id="890" r:id="rId48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4269BD"/>
    <a:srgbClr val="E97C30"/>
    <a:srgbClr val="3A97D7"/>
    <a:srgbClr val="E87E04"/>
    <a:srgbClr val="FFC000"/>
    <a:srgbClr val="1F4E79"/>
    <a:srgbClr val="0070C0"/>
    <a:srgbClr val="2E75B6"/>
    <a:srgbClr val="872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02" autoAdjust="0"/>
    <p:restoredTop sz="94816" autoAdjust="0"/>
  </p:normalViewPr>
  <p:slideViewPr>
    <p:cSldViewPr snapToGrid="0">
      <p:cViewPr varScale="1">
        <p:scale>
          <a:sx n="77" d="100"/>
          <a:sy n="77" d="100"/>
        </p:scale>
        <p:origin x="1410" y="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2020-6-27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2020-6-27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57016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  <a:endParaRPr lang="zh-CN" altLang="en-US" sz="1046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40" r="-477" b="11636"/>
          <a:stretch/>
        </p:blipFill>
        <p:spPr>
          <a:xfrm>
            <a:off x="-14514" y="0"/>
            <a:ext cx="9202057" cy="558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"/>
            <a:ext cx="9085943" cy="5529943"/>
          </a:xfrm>
          <a:prstGeom prst="rect">
            <a:avLst/>
          </a:prstGeom>
          <a:solidFill>
            <a:srgbClr val="384A5A">
              <a:alpha val="50000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6067" y="-79685"/>
            <a:ext cx="2707933" cy="104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1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elected_powerpoint_bg_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B466F-FA2B-4A62-B403-BE2B857E94B3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53857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2EEB12-A6E9-4AF0-AE4D-8AC08B2496FA}" type="datetimeFigureOut">
              <a:rPr lang="zh-CN" altLang="en-US"/>
              <a:pPr>
                <a:defRPr/>
              </a:pPr>
              <a:t>2020-6-27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C630-E004-4935-8242-4619ACDBF0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859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3" r:id="rId3"/>
    <p:sldLayoutId id="2147483665" r:id="rId4"/>
    <p:sldLayoutId id="2147483666" r:id="rId5"/>
    <p:sldLayoutId id="2147483669" r:id="rId6"/>
    <p:sldLayoutId id="214748367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mailto:&#21457;&#36865;&#20316;&#19994;&#33267;wangzhongfang@xjtu.edu.c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482811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17004" y="2419124"/>
            <a:ext cx="8109992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CC3200 </a:t>
            </a:r>
            <a:r>
              <a:rPr lang="zh-CN" altLang="en-US" sz="48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集成外设</a:t>
            </a:r>
            <a:endParaRPr lang="zh-CN" altLang="en-US" sz="48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44615" y="5555733"/>
            <a:ext cx="6254770" cy="4766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kern="100" dirty="0" smtClean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2019</a:t>
            </a:r>
            <a:r>
              <a:rPr lang="zh-CN" altLang="en-US" sz="2400" b="1" kern="100" dirty="0" smtClean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 smtClean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 smtClean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月</a:t>
            </a:r>
            <a:endParaRPr lang="zh-CN" altLang="zh-CN" sz="2400" b="1" kern="100" dirty="0">
              <a:solidFill>
                <a:srgbClr val="1557AE"/>
              </a:solidFill>
              <a:effectLst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6" name="文本框 1"/>
          <p:cNvSpPr txBox="1">
            <a:spLocks noChangeArrowheads="1"/>
          </p:cNvSpPr>
          <p:nvPr/>
        </p:nvSpPr>
        <p:spPr bwMode="auto">
          <a:xfrm>
            <a:off x="107950" y="44450"/>
            <a:ext cx="4805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CCS</a:t>
            </a:r>
            <a:r>
              <a:rPr lang="zh-CN" altLang="en-US" sz="3600"/>
              <a:t>环境下新建工程：</a:t>
            </a:r>
          </a:p>
        </p:txBody>
      </p:sp>
      <p:sp>
        <p:nvSpPr>
          <p:cNvPr id="11267" name="文本框 2"/>
          <p:cNvSpPr txBox="1">
            <a:spLocks noChangeArrowheads="1"/>
          </p:cNvSpPr>
          <p:nvPr/>
        </p:nvSpPr>
        <p:spPr bwMode="auto">
          <a:xfrm>
            <a:off x="200025" y="696913"/>
            <a:ext cx="3992563" cy="118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File-&gt;New-&gt;CCS Project</a:t>
            </a:r>
          </a:p>
          <a:p>
            <a:r>
              <a:rPr lang="en-US" altLang="zh-CN"/>
              <a:t>Target-&gt;Variant-&gt;CC3200</a:t>
            </a:r>
          </a:p>
          <a:p>
            <a:r>
              <a:rPr lang="en-US" altLang="zh-CN"/>
              <a:t>Device-&gt;Variant-&gt;CC3200</a:t>
            </a:r>
          </a:p>
          <a:p>
            <a:r>
              <a:rPr lang="en-US" altLang="zh-CN"/>
              <a:t>Open Project Option,make the setting</a:t>
            </a:r>
          </a:p>
        </p:txBody>
      </p:sp>
      <p:pic>
        <p:nvPicPr>
          <p:cNvPr id="11268" name="图片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620713"/>
            <a:ext cx="4210050" cy="269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4103688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613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4079875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2"/>
          <p:cNvSpPr txBox="1">
            <a:spLocks noChangeArrowheads="1"/>
          </p:cNvSpPr>
          <p:nvPr/>
        </p:nvSpPr>
        <p:spPr bwMode="auto">
          <a:xfrm>
            <a:off x="250825" y="0"/>
            <a:ext cx="54938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dirty="0" err="1"/>
              <a:t>Compeser</a:t>
            </a:r>
            <a:r>
              <a:rPr lang="en-US" altLang="zh-CN" sz="3600" dirty="0"/>
              <a:t> </a:t>
            </a:r>
            <a:r>
              <a:rPr lang="zh-CN" altLang="en-US" sz="3600" dirty="0"/>
              <a:t>设置</a:t>
            </a:r>
            <a:r>
              <a:rPr lang="zh-CN" altLang="en-US" sz="3600" dirty="0" smtClean="0"/>
              <a:t>：路径设置</a:t>
            </a:r>
            <a:endParaRPr lang="zh-CN" altLang="en-US" sz="3600" dirty="0"/>
          </a:p>
        </p:txBody>
      </p:sp>
      <p:pic>
        <p:nvPicPr>
          <p:cNvPr id="12292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04813"/>
            <a:ext cx="4078287" cy="327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3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717925"/>
            <a:ext cx="4024312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0688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476250"/>
            <a:ext cx="4503738" cy="334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2"/>
          <p:cNvSpPr txBox="1">
            <a:spLocks noChangeArrowheads="1"/>
          </p:cNvSpPr>
          <p:nvPr/>
        </p:nvSpPr>
        <p:spPr bwMode="auto">
          <a:xfrm>
            <a:off x="34925" y="0"/>
            <a:ext cx="292735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Linker </a:t>
            </a:r>
            <a:r>
              <a:rPr lang="zh-CN" altLang="en-US" sz="3600"/>
              <a:t>设置：</a:t>
            </a:r>
          </a:p>
        </p:txBody>
      </p:sp>
      <p:pic>
        <p:nvPicPr>
          <p:cNvPr id="13316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5" y="3573463"/>
            <a:ext cx="4027488" cy="321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6526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7" y="1538497"/>
            <a:ext cx="5200000" cy="47619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22465" y="62345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板卡调试配置文件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638127" y="623455"/>
            <a:ext cx="3475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可以考虑多工程共享文件，也可以在工程目录下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6579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039090"/>
            <a:ext cx="8038434" cy="4478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4524" y="556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高级设置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3390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1" y="1080653"/>
            <a:ext cx="8055033" cy="30256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2342" y="2410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默认为</a:t>
            </a:r>
            <a:r>
              <a:rPr lang="en-US" altLang="zh-CN" dirty="0" smtClean="0"/>
              <a:t>JTAG</a:t>
            </a:r>
            <a:r>
              <a:rPr lang="zh-CN" altLang="en-US" dirty="0" smtClean="0"/>
              <a:t>调试接口</a:t>
            </a:r>
            <a:endParaRPr lang="en-US" altLang="zh-CN" dirty="0" smtClean="0"/>
          </a:p>
          <a:p>
            <a:r>
              <a:rPr lang="zh-CN" altLang="en-US" dirty="0" smtClean="0"/>
              <a:t>在连接外设板时，需要设置为</a:t>
            </a:r>
            <a:r>
              <a:rPr lang="en-US" altLang="zh-CN" dirty="0" smtClean="0"/>
              <a:t>SWD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6" y="4299539"/>
            <a:ext cx="7466667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970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文本框 1"/>
          <p:cNvSpPr txBox="1">
            <a:spLocks noChangeArrowheads="1"/>
          </p:cNvSpPr>
          <p:nvPr/>
        </p:nvSpPr>
        <p:spPr bwMode="auto">
          <a:xfrm>
            <a:off x="34925" y="44450"/>
            <a:ext cx="5289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CC3200</a:t>
            </a:r>
            <a:r>
              <a:rPr lang="zh-CN" altLang="en-US" sz="3600"/>
              <a:t>的</a:t>
            </a:r>
            <a:r>
              <a:rPr lang="en-US" altLang="zh-CN" sz="3600"/>
              <a:t>GPIO</a:t>
            </a:r>
            <a:r>
              <a:rPr lang="zh-CN" altLang="en-US" sz="3600"/>
              <a:t>口特性：</a:t>
            </a:r>
          </a:p>
        </p:txBody>
      </p:sp>
      <p:sp>
        <p:nvSpPr>
          <p:cNvPr id="19461" name="文本框 19460"/>
          <p:cNvSpPr txBox="1"/>
          <p:nvPr/>
        </p:nvSpPr>
        <p:spPr>
          <a:xfrm>
            <a:off x="107950" y="188913"/>
            <a:ext cx="8747125" cy="4176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1905" indent="-1905"/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l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可通过pin mux配置多达26个GPIO：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­除了SWD的两个引脚（TMS、TCK），这两个引脚专用于天线开关控制 。两线调试对应着SOP模式（Sense On Power）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­如果使用4线JTAG模式（通过板级下拉电阻将Sense On Power引脚2:0设置为“000”），则数字引脚总数不包括JTAG和天线开关控制，共有24个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l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可编程控制的GPIO中断：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­中断屏蔽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­上升、下降、或双边沿触发的中断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­高、低位的敏感度设置</a:t>
            </a:r>
            <a:endParaRPr lang="zh-CN" altLang="en-US" sz="2400" noProof="1">
              <a:latin typeface="Arial" charset="0"/>
              <a:ea typeface="宋体" charset="-122"/>
            </a:endParaRPr>
          </a:p>
        </p:txBody>
      </p:sp>
      <p:pic>
        <p:nvPicPr>
          <p:cNvPr id="22532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4365625"/>
            <a:ext cx="5449888" cy="221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9372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49275"/>
            <a:ext cx="6219825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表格 2"/>
          <p:cNvGraphicFramePr/>
          <p:nvPr/>
        </p:nvGraphicFramePr>
        <p:xfrm>
          <a:off x="6443663" y="117475"/>
          <a:ext cx="1847850" cy="65835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82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PKG PIN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PIN ALIAS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1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GPIO10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2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GPIO11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3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GPIO12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4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GPIO13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GPIO14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6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GPIO15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7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GPIO16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8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GPIO17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15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GPIO22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18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GPIO28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50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GPIO0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53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GPIO30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55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GPIO1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57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GPIO2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58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GPIO3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59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GPIO4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/>
                        <a:t>60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GPIO5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/>
                        <a:t>61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GPIO6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/>
                        <a:t>62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GPIO7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/>
                        <a:t>63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ym typeface="+mn-ea"/>
                        </a:rPr>
                        <a:t>GPIO8</a:t>
                      </a:r>
                      <a:endParaRPr lang="zh-CN" altLang="en-US" sz="1000"/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/>
                        <a:t>64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/>
                        <a:t>GPIO9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16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TDI/GPIO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17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TDO/GPIO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19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TCK/GPIO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20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TMS/GPIO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243828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45</a:t>
                      </a:r>
                    </a:p>
                  </a:txBody>
                  <a:tcPr marL="91471" marR="91471" marT="45718" marB="45718"/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CN" sz="1000">
                          <a:solidFill>
                            <a:srgbClr val="FF0000"/>
                          </a:solidFill>
                        </a:rPr>
                        <a:t>SW_P/GPIO</a:t>
                      </a:r>
                    </a:p>
                  </a:txBody>
                  <a:tcPr marL="91471" marR="91471" marT="45718" marB="45718"/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2035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377950"/>
            <a:ext cx="3656012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5327650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文本框 3"/>
          <p:cNvSpPr txBox="1">
            <a:spLocks noChangeArrowheads="1"/>
          </p:cNvSpPr>
          <p:nvPr/>
        </p:nvSpPr>
        <p:spPr bwMode="auto">
          <a:xfrm>
            <a:off x="34925" y="44450"/>
            <a:ext cx="4070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GPIO</a:t>
            </a:r>
            <a:r>
              <a:rPr lang="zh-CN" altLang="en-US" sz="3600"/>
              <a:t>口电气特性：</a:t>
            </a:r>
          </a:p>
        </p:txBody>
      </p:sp>
      <p:pic>
        <p:nvPicPr>
          <p:cNvPr id="24581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141663"/>
            <a:ext cx="5165725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18150"/>
            <a:ext cx="711517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904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3362325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909638"/>
            <a:ext cx="3619500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5518150"/>
            <a:ext cx="722947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文本框 5"/>
          <p:cNvSpPr txBox="1">
            <a:spLocks noChangeArrowheads="1"/>
          </p:cNvSpPr>
          <p:nvPr/>
        </p:nvSpPr>
        <p:spPr bwMode="auto">
          <a:xfrm>
            <a:off x="174625" y="163513"/>
            <a:ext cx="24257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CC3200-LP BP</a:t>
            </a:r>
            <a:r>
              <a:rPr lang="zh-CN" altLang="en-US"/>
              <a:t>接口：</a:t>
            </a:r>
          </a:p>
        </p:txBody>
      </p:sp>
      <p:sp>
        <p:nvSpPr>
          <p:cNvPr id="25606" name="文本框 6"/>
          <p:cNvSpPr txBox="1">
            <a:spLocks noChangeArrowheads="1"/>
          </p:cNvSpPr>
          <p:nvPr/>
        </p:nvSpPr>
        <p:spPr bwMode="auto">
          <a:xfrm>
            <a:off x="277813" y="4705350"/>
            <a:ext cx="21510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CC3200</a:t>
            </a:r>
            <a:r>
              <a:rPr lang="zh-CN" altLang="en-US"/>
              <a:t>板载</a:t>
            </a:r>
            <a:r>
              <a:rPr lang="en-US" altLang="zh-CN"/>
              <a:t>LED</a:t>
            </a:r>
            <a:r>
              <a:rPr lang="zh-CN" altLang="en-US"/>
              <a:t>灯</a:t>
            </a:r>
          </a:p>
        </p:txBody>
      </p:sp>
    </p:spTree>
    <p:extLst>
      <p:ext uri="{BB962C8B-B14F-4D97-AF65-F5344CB8AC3E}">
        <p14:creationId xmlns:p14="http://schemas.microsoft.com/office/powerpoint/2010/main" val="1837488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1592047" y="120448"/>
            <a:ext cx="5904127" cy="1116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02577" y="306941"/>
            <a:ext cx="2338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10800000">
            <a:off x="0" y="1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24258" y="105966"/>
            <a:ext cx="24149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485774" y="5147786"/>
            <a:ext cx="1334873" cy="124372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213" y="1968110"/>
            <a:ext cx="507098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3200" noProof="1">
                <a:latin typeface="Arial" charset="0"/>
                <a:ea typeface="宋体" charset="-122"/>
                <a:cs typeface="+mn-ea"/>
              </a:rPr>
              <a:t>开发板硬件架构</a:t>
            </a:r>
            <a:endParaRPr lang="zh-CN" altLang="en-US" sz="3200" noProof="1"/>
          </a:p>
          <a:p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      </a:t>
            </a:r>
            <a:r>
              <a:rPr lang="en-US" altLang="zh-CN" sz="2400" noProof="1">
                <a:latin typeface="Arial" charset="0"/>
                <a:ea typeface="宋体" charset="-122"/>
                <a:cs typeface="+mn-ea"/>
              </a:rPr>
              <a:t>CC3200LP</a:t>
            </a:r>
            <a:endParaRPr lang="en-US" altLang="zh-CN" sz="2400" noProof="1"/>
          </a:p>
          <a:p>
            <a:r>
              <a:rPr lang="en-US" altLang="zh-CN" sz="2400" noProof="1">
                <a:latin typeface="Arial" charset="0"/>
                <a:ea typeface="宋体" charset="-122"/>
                <a:cs typeface="+mn-ea"/>
              </a:rPr>
              <a:t>      DY-IoT-PB</a:t>
            </a:r>
            <a:endParaRPr lang="en-US" altLang="zh-CN" sz="2400" noProof="1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3200" noProof="1">
                <a:latin typeface="Arial" charset="0"/>
                <a:ea typeface="宋体" charset="-122"/>
                <a:cs typeface="+mn-ea"/>
              </a:rPr>
              <a:t>CC3200---GPIO</a:t>
            </a:r>
            <a:endParaRPr lang="en-US" altLang="zh-CN" sz="3200" noProof="1"/>
          </a:p>
          <a:p>
            <a:r>
              <a:rPr lang="en-US" altLang="zh-CN" sz="3200" noProof="1">
                <a:latin typeface="Arial" charset="0"/>
                <a:ea typeface="宋体" charset="-122"/>
                <a:cs typeface="+mn-ea"/>
              </a:rPr>
              <a:t>   </a:t>
            </a:r>
            <a:r>
              <a:rPr lang="en-US" altLang="zh-CN" sz="2400" noProof="1">
                <a:latin typeface="Arial" charset="0"/>
                <a:ea typeface="宋体" charset="-122"/>
                <a:cs typeface="+mn-ea"/>
              </a:rPr>
              <a:t>  IO</a:t>
            </a: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特性</a:t>
            </a:r>
            <a:endParaRPr lang="zh-CN" altLang="en-US" sz="2400" noProof="1"/>
          </a:p>
          <a:p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      </a:t>
            </a:r>
            <a:r>
              <a:rPr lang="en-US" altLang="zh-CN" sz="2400" noProof="1">
                <a:latin typeface="Arial" charset="0"/>
                <a:ea typeface="宋体" charset="-122"/>
                <a:cs typeface="+mn-ea"/>
              </a:rPr>
              <a:t>IO</a:t>
            </a: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软件编程</a:t>
            </a:r>
            <a:endParaRPr lang="en-US" altLang="zh-CN" sz="24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CC3200---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定时器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SPI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与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LCD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显示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与串口</a:t>
            </a:r>
            <a:endParaRPr lang="en-US" altLang="zh-CN" sz="2800" noProof="1"/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14" name="组合 13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5D9FC1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19" name="组合 18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83A6A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24" name="椭圆 23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28" name="组合 2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6B6CC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33" name="组合 3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1654083" y="3310817"/>
            <a:ext cx="876025" cy="900000"/>
            <a:chOff x="3976261" y="3892343"/>
            <a:chExt cx="326182" cy="335109"/>
          </a:xfrm>
          <a:solidFill>
            <a:schemeClr val="bg1"/>
          </a:solidFill>
        </p:grpSpPr>
        <p:sp>
          <p:nvSpPr>
            <p:cNvPr id="38" name="六边形 37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六边形 39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六边形 40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六边形 41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六边形 42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15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4338" name="内容占位符 14337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1600200"/>
          <a:ext cx="4038600" cy="2185988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2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62" name="内容占位符 14361"/>
          <p:cNvGraphicFramePr>
            <a:graphicFrameLocks noGrp="1"/>
          </p:cNvGraphicFramePr>
          <p:nvPr>
            <p:ph sz="quarter" idx="4294967295"/>
          </p:nvPr>
        </p:nvGraphicFramePr>
        <p:xfrm>
          <a:off x="4648200" y="1600200"/>
          <a:ext cx="4038600" cy="2185988"/>
        </p:xfrm>
        <a:graphic>
          <a:graphicData uri="http://schemas.openxmlformats.org/drawingml/2006/table">
            <a:tbl>
              <a:tblPr/>
              <a:tblGrid>
                <a:gridCol w="201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2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386" name="内容占位符 14385"/>
          <p:cNvGraphicFramePr>
            <a:graphicFrameLocks noGrp="1"/>
          </p:cNvGraphicFramePr>
          <p:nvPr>
            <p:ph sz="quarter" idx="4294967295"/>
          </p:nvPr>
        </p:nvGraphicFramePr>
        <p:xfrm>
          <a:off x="457200" y="3938588"/>
          <a:ext cx="4038600" cy="2185988"/>
        </p:xfrm>
        <a:graphic>
          <a:graphicData uri="http://schemas.openxmlformats.org/drawingml/2006/table">
            <a:tbl>
              <a:tblPr/>
              <a:tblGrid>
                <a:gridCol w="201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20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8662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8663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668" name="标题 14409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2666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70" name="图片 144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765175"/>
            <a:ext cx="4510087" cy="401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71" name="文本框 14412"/>
          <p:cNvSpPr txBox="1">
            <a:spLocks noChangeArrowheads="1"/>
          </p:cNvSpPr>
          <p:nvPr/>
        </p:nvSpPr>
        <p:spPr bwMode="auto">
          <a:xfrm>
            <a:off x="279400" y="104775"/>
            <a:ext cx="4043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GPIO输出驱动LED</a:t>
            </a:r>
          </a:p>
        </p:txBody>
      </p:sp>
      <p:graphicFrame>
        <p:nvGraphicFramePr>
          <p:cNvPr id="14414" name="表格 14413"/>
          <p:cNvGraphicFramePr/>
          <p:nvPr/>
        </p:nvGraphicFramePr>
        <p:xfrm>
          <a:off x="107950" y="909638"/>
          <a:ext cx="2232025" cy="1104900"/>
        </p:xfrm>
        <a:graphic>
          <a:graphicData uri="http://schemas.openxmlformats.org/drawingml/2006/table">
            <a:tbl>
              <a:tblPr/>
              <a:tblGrid>
                <a:gridCol w="111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713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GPIO_9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RED-LED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68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1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亮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08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0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灭</a:t>
                      </a:r>
                    </a:p>
                  </a:txBody>
                  <a:tcPr marT="45891" marB="4589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38" name="内容占位符 14437"/>
          <p:cNvGraphicFramePr>
            <a:graphicFrameLocks noGrp="1"/>
          </p:cNvGraphicFramePr>
          <p:nvPr>
            <p:ph sz="quarter" idx="4294967295"/>
          </p:nvPr>
        </p:nvGraphicFramePr>
        <p:xfrm>
          <a:off x="107950" y="2420938"/>
          <a:ext cx="2232025" cy="1431925"/>
        </p:xfrm>
        <a:graphic>
          <a:graphicData uri="http://schemas.openxmlformats.org/drawingml/2006/table">
            <a:tbl>
              <a:tblPr/>
              <a:tblGrid>
                <a:gridCol w="111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136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GPIO_10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yellow-LED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487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1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亮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078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0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灭</a:t>
                      </a:r>
                    </a:p>
                  </a:txBody>
                  <a:tcPr marT="45811" marB="45811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462" name="表格 14461"/>
          <p:cNvGraphicFramePr/>
          <p:nvPr/>
        </p:nvGraphicFramePr>
        <p:xfrm>
          <a:off x="107950" y="4221163"/>
          <a:ext cx="2232025" cy="1184275"/>
        </p:xfrm>
        <a:graphic>
          <a:graphicData uri="http://schemas.openxmlformats.org/drawingml/2006/table">
            <a:tbl>
              <a:tblPr/>
              <a:tblGrid>
                <a:gridCol w="1116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6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499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GPIO_11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blue-LED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595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1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亮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181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0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灭</a:t>
                      </a:r>
                    </a:p>
                  </a:txBody>
                  <a:tcPr marT="45708" marB="4570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6714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868863"/>
            <a:ext cx="6805613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334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标题 15361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sp>
        <p:nvSpPr>
          <p:cNvPr id="27651" name="文本占位符 1536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2765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-490451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4" name="文本框 15365"/>
          <p:cNvSpPr txBox="1">
            <a:spLocks noChangeArrowheads="1"/>
          </p:cNvSpPr>
          <p:nvPr/>
        </p:nvSpPr>
        <p:spPr bwMode="auto">
          <a:xfrm>
            <a:off x="107950" y="117475"/>
            <a:ext cx="40687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GPIO输入响应按键</a:t>
            </a:r>
          </a:p>
        </p:txBody>
      </p:sp>
      <p:sp>
        <p:nvSpPr>
          <p:cNvPr id="27657" name="文本框 15368"/>
          <p:cNvSpPr txBox="1">
            <a:spLocks noChangeArrowheads="1"/>
          </p:cNvSpPr>
          <p:nvPr/>
        </p:nvSpPr>
        <p:spPr bwMode="auto">
          <a:xfrm>
            <a:off x="292122" y="4040079"/>
            <a:ext cx="4852610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/>
              <a:t>CC3200-LP BUTTON SW3</a:t>
            </a:r>
          </a:p>
          <a:p>
            <a:r>
              <a:rPr lang="zh-CN" altLang="en-US" sz="2800" dirty="0"/>
              <a:t>按键按下输入1；GPIO_13=1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r>
              <a:rPr lang="zh-CN" altLang="en-US" sz="2800" dirty="0"/>
              <a:t>CC3200-LP BUTTON </a:t>
            </a:r>
            <a:r>
              <a:rPr lang="zh-CN" altLang="en-US" sz="2800" dirty="0" smtClean="0"/>
              <a:t>SW</a:t>
            </a:r>
            <a:r>
              <a:rPr lang="en-US" altLang="zh-CN" sz="2800" dirty="0" smtClean="0"/>
              <a:t>2</a:t>
            </a:r>
          </a:p>
          <a:p>
            <a:r>
              <a:rPr lang="zh-CN" altLang="en-US" sz="2800" dirty="0" smtClean="0"/>
              <a:t>按键</a:t>
            </a:r>
            <a:r>
              <a:rPr lang="zh-CN" altLang="en-US" sz="2800" dirty="0"/>
              <a:t>按下输入1；GPIO</a:t>
            </a:r>
            <a:r>
              <a:rPr lang="zh-CN" altLang="en-US" sz="2800" dirty="0" smtClean="0"/>
              <a:t>_</a:t>
            </a:r>
            <a:r>
              <a:rPr lang="en-US" altLang="zh-CN" sz="2800" dirty="0" smtClean="0"/>
              <a:t>22</a:t>
            </a:r>
            <a:r>
              <a:rPr lang="zh-CN" altLang="en-US" sz="2800" dirty="0" smtClean="0"/>
              <a:t>=</a:t>
            </a:r>
            <a:r>
              <a:rPr lang="zh-CN" altLang="en-US" sz="2800" dirty="0"/>
              <a:t>1。</a:t>
            </a:r>
            <a:endParaRPr lang="en-US" altLang="zh-CN" sz="2800" dirty="0"/>
          </a:p>
          <a:p>
            <a:endParaRPr lang="en-US" altLang="zh-CN" sz="2800" dirty="0" smtClean="0"/>
          </a:p>
          <a:p>
            <a:endParaRPr lang="zh-CN" altLang="en-US" sz="2800" dirty="0"/>
          </a:p>
        </p:txBody>
      </p:sp>
      <p:pic>
        <p:nvPicPr>
          <p:cNvPr id="1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110" y="-26988"/>
            <a:ext cx="3919557" cy="616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2742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49" y="904968"/>
            <a:ext cx="8933333" cy="254285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5" y="3241231"/>
            <a:ext cx="8295238" cy="2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18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6937" y="5771739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solidFill>
                  <a:srgbClr val="64288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GPIOPinRead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(GPIOA1_BASE,GPIO_PIN_5))</a:t>
            </a:r>
            <a:r>
              <a:rPr lang="en-US" altLang="zh-CN" kern="1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//SW3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1;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solidFill>
                  <a:srgbClr val="64288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GPIOPinRead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(GPIOA2_BASE,GPIO_PIN_6))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10" y="131575"/>
            <a:ext cx="8390476" cy="5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64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05" y="334675"/>
            <a:ext cx="8838095" cy="305714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04" y="3391818"/>
            <a:ext cx="8750413" cy="357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91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8" y="4010025"/>
            <a:ext cx="5489575" cy="276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685800"/>
            <a:ext cx="7772400" cy="582613"/>
          </a:xfrm>
        </p:spPr>
        <p:txBody>
          <a:bodyPr/>
          <a:lstStyle/>
          <a:p>
            <a:r>
              <a:rPr kumimoji="1" lang="zh-CN" altLang="en-US" sz="3200" smtClean="0">
                <a:ea typeface="Arial Unicode MS" panose="020B0604020202020204" pitchFamily="34" charset="-122"/>
                <a:cs typeface="Arial Unicode MS" panose="020B0604020202020204" pitchFamily="34" charset="-122"/>
              </a:rPr>
              <a:t>键盘接口技术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322388"/>
            <a:ext cx="7772400" cy="483076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b="1" dirty="0" smtClean="0"/>
              <a:t>键盘是十分重要的人机对话的组成部分，是人向机器发出指令、输入信息的必需设备。</a:t>
            </a:r>
          </a:p>
          <a:p>
            <a:pPr>
              <a:buFontTx/>
              <a:buNone/>
            </a:pPr>
            <a:r>
              <a:rPr lang="en-US" altLang="zh-CN" dirty="0" smtClean="0">
                <a:latin typeface="宋体" panose="02010600030101010101" pitchFamily="2" charset="-122"/>
              </a:rPr>
              <a:t>1</a:t>
            </a:r>
            <a:r>
              <a:rPr lang="zh-CN" altLang="en-US" dirty="0" smtClean="0"/>
              <a:t>、键的特性</a:t>
            </a:r>
          </a:p>
          <a:p>
            <a:pPr>
              <a:lnSpc>
                <a:spcPct val="100000"/>
              </a:lnSpc>
              <a:buFontTx/>
              <a:buNone/>
            </a:pPr>
            <a:r>
              <a:rPr lang="zh-CN" altLang="en-US" dirty="0" smtClean="0"/>
              <a:t>     键盘</a:t>
            </a:r>
            <a:r>
              <a:rPr lang="zh-CN" altLang="en-US" dirty="0" smtClean="0"/>
              <a:t>是由若干独立的键组成，键的按下与释放是通过机械触点的闭合与断开来实现的，因机械触点的弹性作用，在闭合与断开的瞬间均有一个抖动过程 。</a:t>
            </a:r>
            <a:endParaRPr lang="zh-CN" altLang="en-US" dirty="0" smtClean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69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766" y="330659"/>
            <a:ext cx="6723809" cy="66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62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标题 1638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sp>
        <p:nvSpPr>
          <p:cNvPr id="28675" name="文本占位符 1638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28676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文本框 16388"/>
          <p:cNvSpPr txBox="1">
            <a:spLocks noChangeArrowheads="1"/>
          </p:cNvSpPr>
          <p:nvPr/>
        </p:nvSpPr>
        <p:spPr bwMode="auto">
          <a:xfrm>
            <a:off x="107950" y="117475"/>
            <a:ext cx="43481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GPIO=1  GPIO=0 ？</a:t>
            </a:r>
          </a:p>
        </p:txBody>
      </p:sp>
      <p:pic>
        <p:nvPicPr>
          <p:cNvPr id="28678" name="图片 1638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1844675"/>
            <a:ext cx="5684837" cy="3938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线形标注 2 16390"/>
          <p:cNvSpPr>
            <a:spLocks/>
          </p:cNvSpPr>
          <p:nvPr/>
        </p:nvSpPr>
        <p:spPr bwMode="auto">
          <a:xfrm>
            <a:off x="1763713" y="1917700"/>
            <a:ext cx="1368425" cy="609600"/>
          </a:xfrm>
          <a:prstGeom prst="borderCallout2">
            <a:avLst>
              <a:gd name="adj1" fmla="val 18750"/>
              <a:gd name="adj2" fmla="val -5569"/>
              <a:gd name="adj3" fmla="val 18750"/>
              <a:gd name="adj4" fmla="val -26556"/>
              <a:gd name="adj5" fmla="val -18852"/>
              <a:gd name="adj6" fmla="val -46889"/>
            </a:avLst>
          </a:prstGeom>
          <a:solidFill>
            <a:schemeClr val="bg1">
              <a:alpha val="0"/>
            </a:schemeClr>
          </a:solidFill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28680" name="线形标注 2 16391"/>
          <p:cNvSpPr>
            <a:spLocks/>
          </p:cNvSpPr>
          <p:nvPr/>
        </p:nvSpPr>
        <p:spPr bwMode="auto">
          <a:xfrm rot="10800000">
            <a:off x="5219700" y="2565400"/>
            <a:ext cx="1382713" cy="936625"/>
          </a:xfrm>
          <a:prstGeom prst="borderCallout2">
            <a:avLst>
              <a:gd name="adj1" fmla="val 87481"/>
              <a:gd name="adj2" fmla="val -5569"/>
              <a:gd name="adj3" fmla="val 87481"/>
              <a:gd name="adj4" fmla="val -15880"/>
              <a:gd name="adj5" fmla="val 31292"/>
              <a:gd name="adj6" fmla="val -25954"/>
            </a:avLst>
          </a:prstGeom>
          <a:solidFill>
            <a:schemeClr val="bg1">
              <a:alpha val="0"/>
            </a:schemeClr>
          </a:solidFill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28681" name="线形标注 2 16392"/>
          <p:cNvSpPr>
            <a:spLocks/>
          </p:cNvSpPr>
          <p:nvPr/>
        </p:nvSpPr>
        <p:spPr bwMode="auto">
          <a:xfrm rot="10800000">
            <a:off x="3584575" y="1852613"/>
            <a:ext cx="647700" cy="2519362"/>
          </a:xfrm>
          <a:prstGeom prst="borderCallout2">
            <a:avLst>
              <a:gd name="adj1" fmla="val 95463"/>
              <a:gd name="adj2" fmla="val -11764"/>
              <a:gd name="adj3" fmla="val 95287"/>
              <a:gd name="adj4" fmla="val -79704"/>
              <a:gd name="adj5" fmla="val 90472"/>
              <a:gd name="adj6" fmla="val -153037"/>
            </a:avLst>
          </a:prstGeom>
          <a:solidFill>
            <a:schemeClr val="bg1">
              <a:alpha val="0"/>
            </a:schemeClr>
          </a:solidFill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28682" name="线形标注 2 16393"/>
          <p:cNvSpPr>
            <a:spLocks/>
          </p:cNvSpPr>
          <p:nvPr/>
        </p:nvSpPr>
        <p:spPr bwMode="auto">
          <a:xfrm rot="10800000">
            <a:off x="3419475" y="4508500"/>
            <a:ext cx="846138" cy="1260475"/>
          </a:xfrm>
          <a:prstGeom prst="borderCallout2">
            <a:avLst>
              <a:gd name="adj1" fmla="val 91644"/>
              <a:gd name="adj2" fmla="val -8537"/>
              <a:gd name="adj3" fmla="val 91644"/>
              <a:gd name="adj4" fmla="val -30630"/>
              <a:gd name="adj5" fmla="val 64157"/>
              <a:gd name="adj6" fmla="val -52856"/>
            </a:avLst>
          </a:prstGeom>
          <a:solidFill>
            <a:schemeClr val="bg1">
              <a:alpha val="0"/>
            </a:schemeClr>
          </a:solidFill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28683" name="文本框 16394"/>
          <p:cNvSpPr txBox="1">
            <a:spLocks noChangeArrowheads="1"/>
          </p:cNvSpPr>
          <p:nvPr/>
        </p:nvSpPr>
        <p:spPr bwMode="auto">
          <a:xfrm>
            <a:off x="5076825" y="2060575"/>
            <a:ext cx="13255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多路复用器</a:t>
            </a:r>
          </a:p>
        </p:txBody>
      </p:sp>
      <p:sp>
        <p:nvSpPr>
          <p:cNvPr id="28684" name="文本框 16395"/>
          <p:cNvSpPr txBox="1">
            <a:spLocks noChangeArrowheads="1"/>
          </p:cNvSpPr>
          <p:nvPr/>
        </p:nvSpPr>
        <p:spPr bwMode="auto">
          <a:xfrm>
            <a:off x="36513" y="1412875"/>
            <a:ext cx="26336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CC3200 GPIO 功能模块</a:t>
            </a:r>
          </a:p>
        </p:txBody>
      </p:sp>
      <p:sp>
        <p:nvSpPr>
          <p:cNvPr id="28685" name="文本框 16396"/>
          <p:cNvSpPr txBox="1">
            <a:spLocks noChangeArrowheads="1"/>
          </p:cNvSpPr>
          <p:nvPr/>
        </p:nvSpPr>
        <p:spPr bwMode="auto">
          <a:xfrm>
            <a:off x="4552950" y="4913313"/>
            <a:ext cx="10985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中断控制</a:t>
            </a:r>
          </a:p>
        </p:txBody>
      </p:sp>
    </p:spTree>
    <p:extLst>
      <p:ext uri="{BB962C8B-B14F-4D97-AF65-F5344CB8AC3E}">
        <p14:creationId xmlns:p14="http://schemas.microsoft.com/office/powerpoint/2010/main" val="37839310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文本框 1"/>
          <p:cNvSpPr txBox="1">
            <a:spLocks noChangeArrowheads="1"/>
          </p:cNvSpPr>
          <p:nvPr/>
        </p:nvSpPr>
        <p:spPr bwMode="auto">
          <a:xfrm>
            <a:off x="107950" y="44450"/>
            <a:ext cx="4297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软件是如何实现的？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25438" y="790575"/>
            <a:ext cx="3300412" cy="5576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zh-CN" noProof="1">
                <a:latin typeface="Arial" charset="0"/>
                <a:ea typeface="宋体" charset="-122"/>
                <a:cs typeface="+mn-ea"/>
              </a:rPr>
              <a:t>GPIO</a:t>
            </a:r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寄存器：</a:t>
            </a:r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GPIO Port A0: 0x4000.4000</a:t>
            </a:r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GPIO Port A1: 0x4000.5000</a:t>
            </a:r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GPIO Port A2: 0x4000.6000</a:t>
            </a:r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GPIO Port A3: 0x4000.7000</a:t>
            </a:r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  <a:p>
            <a:endParaRPr lang="zh-CN" altLang="en-US" noProof="1"/>
          </a:p>
        </p:txBody>
      </p:sp>
      <p:graphicFrame>
        <p:nvGraphicFramePr>
          <p:cNvPr id="4" name="表格 3"/>
          <p:cNvGraphicFramePr/>
          <p:nvPr/>
        </p:nvGraphicFramePr>
        <p:xfrm>
          <a:off x="466725" y="2349500"/>
          <a:ext cx="6399214" cy="381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9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24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571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/>
                        <a:t>Offset 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Acronym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Register Name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0h 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GPIODATA 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GPIO Data </a:t>
                      </a:r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400h 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GPIODIR </a:t>
                      </a:r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GPIO Direction </a:t>
                      </a:r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404h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GPIOIS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Interrupt Sense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408h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GPIOIBE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Interrupt Both Edges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40Ch 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GPIOIEV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Interrupt Event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410h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GPIOIM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Interrupt Mask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414h 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GPIORIS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Raw Interrupt Status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418h 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GPIOMIS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Masked Interrupt Status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41Ch  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GPIOICR</a:t>
                      </a:r>
                      <a:endParaRPr lang="zh-CN" altLang="en-US"/>
                    </a:p>
                  </a:txBody>
                  <a:tcPr marL="91445" marR="91445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sym typeface="+mn-ea"/>
                        </a:rPr>
                        <a:t>GPIO Interrupt Clear </a:t>
                      </a:r>
                      <a:endParaRPr lang="zh-CN" altLang="en-US"/>
                    </a:p>
                  </a:txBody>
                  <a:tcPr marL="91445" marR="9144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9338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8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1" name="文本框 2"/>
          <p:cNvSpPr txBox="1">
            <a:spLocks noChangeArrowheads="1"/>
          </p:cNvSpPr>
          <p:nvPr/>
        </p:nvSpPr>
        <p:spPr bwMode="auto">
          <a:xfrm>
            <a:off x="61913" y="103188"/>
            <a:ext cx="13001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PINMUX</a:t>
            </a:r>
            <a:r>
              <a:rPr lang="zh-CN" altLang="en-US"/>
              <a:t>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3" y="600076"/>
            <a:ext cx="8489233" cy="5495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335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文本框 1"/>
          <p:cNvSpPr txBox="1">
            <a:spLocks noChangeArrowheads="1"/>
          </p:cNvSpPr>
          <p:nvPr/>
        </p:nvSpPr>
        <p:spPr bwMode="auto">
          <a:xfrm>
            <a:off x="242888" y="182563"/>
            <a:ext cx="42465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核心板：</a:t>
            </a:r>
            <a:r>
              <a:rPr lang="en-US" altLang="zh-CN" sz="3600"/>
              <a:t>CC3200LP</a:t>
            </a:r>
          </a:p>
        </p:txBody>
      </p:sp>
      <p:sp>
        <p:nvSpPr>
          <p:cNvPr id="6147" name="文本框 3"/>
          <p:cNvSpPr txBox="1">
            <a:spLocks noChangeArrowheads="1"/>
          </p:cNvSpPr>
          <p:nvPr/>
        </p:nvSpPr>
        <p:spPr bwMode="auto">
          <a:xfrm>
            <a:off x="5651500" y="333375"/>
            <a:ext cx="26479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CC3200LP</a:t>
            </a:r>
            <a:r>
              <a:rPr lang="zh-CN" altLang="en-US"/>
              <a:t>版本号：</a:t>
            </a:r>
            <a:r>
              <a:rPr lang="en-US" altLang="zh-CN"/>
              <a:t>v4.1</a:t>
            </a:r>
          </a:p>
        </p:txBody>
      </p:sp>
      <p:pic>
        <p:nvPicPr>
          <p:cNvPr id="6148" name="图片 30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1555750"/>
            <a:ext cx="3017838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线形标注 2 30726"/>
          <p:cNvSpPr>
            <a:spLocks/>
          </p:cNvSpPr>
          <p:nvPr/>
        </p:nvSpPr>
        <p:spPr bwMode="auto">
          <a:xfrm>
            <a:off x="3421063" y="2060575"/>
            <a:ext cx="1800225" cy="1223963"/>
          </a:xfrm>
          <a:prstGeom prst="borderCallout2">
            <a:avLst>
              <a:gd name="adj1" fmla="val 9338"/>
              <a:gd name="adj2" fmla="val -4231"/>
              <a:gd name="adj3" fmla="val 9338"/>
              <a:gd name="adj4" fmla="val -77468"/>
              <a:gd name="adj5" fmla="val -26764"/>
              <a:gd name="adj6" fmla="val -87870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0" name="文本框 30727"/>
          <p:cNvSpPr txBox="1">
            <a:spLocks noChangeArrowheads="1"/>
          </p:cNvSpPr>
          <p:nvPr/>
        </p:nvSpPr>
        <p:spPr bwMode="auto">
          <a:xfrm>
            <a:off x="1404938" y="1411288"/>
            <a:ext cx="868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仿真器</a:t>
            </a:r>
          </a:p>
        </p:txBody>
      </p:sp>
      <p:sp>
        <p:nvSpPr>
          <p:cNvPr id="6151" name="线形标注 2 30728"/>
          <p:cNvSpPr>
            <a:spLocks/>
          </p:cNvSpPr>
          <p:nvPr/>
        </p:nvSpPr>
        <p:spPr bwMode="auto">
          <a:xfrm>
            <a:off x="3492500" y="4105275"/>
            <a:ext cx="433388" cy="1223963"/>
          </a:xfrm>
          <a:prstGeom prst="borderCallout2">
            <a:avLst>
              <a:gd name="adj1" fmla="val 9338"/>
              <a:gd name="adj2" fmla="val -17597"/>
              <a:gd name="adj3" fmla="val 9338"/>
              <a:gd name="adj4" fmla="val -69796"/>
              <a:gd name="adj5" fmla="val -13435"/>
              <a:gd name="adj6" fmla="val -258653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2" name="线形标注 2 30729"/>
          <p:cNvSpPr>
            <a:spLocks/>
          </p:cNvSpPr>
          <p:nvPr/>
        </p:nvSpPr>
        <p:spPr bwMode="auto">
          <a:xfrm>
            <a:off x="4286250" y="4057650"/>
            <a:ext cx="1295400" cy="1152525"/>
          </a:xfrm>
          <a:prstGeom prst="borderCallout2">
            <a:avLst>
              <a:gd name="adj1" fmla="val 9921"/>
              <a:gd name="adj2" fmla="val -5884"/>
              <a:gd name="adj3" fmla="val 9921"/>
              <a:gd name="adj4" fmla="val -9412"/>
              <a:gd name="adj5" fmla="val -65657"/>
              <a:gd name="adj6" fmla="val -16632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3" name="文本框 30730"/>
          <p:cNvSpPr txBox="1">
            <a:spLocks noChangeArrowheads="1"/>
          </p:cNvSpPr>
          <p:nvPr/>
        </p:nvSpPr>
        <p:spPr bwMode="auto">
          <a:xfrm>
            <a:off x="1784350" y="2917825"/>
            <a:ext cx="1020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CC3200</a:t>
            </a:r>
          </a:p>
        </p:txBody>
      </p:sp>
      <p:sp>
        <p:nvSpPr>
          <p:cNvPr id="6154" name="文本框 30731"/>
          <p:cNvSpPr txBox="1">
            <a:spLocks noChangeArrowheads="1"/>
          </p:cNvSpPr>
          <p:nvPr/>
        </p:nvSpPr>
        <p:spPr bwMode="auto">
          <a:xfrm>
            <a:off x="1679575" y="3613150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TI-BP接口</a:t>
            </a:r>
          </a:p>
        </p:txBody>
      </p:sp>
      <p:sp>
        <p:nvSpPr>
          <p:cNvPr id="6155" name="线形标注 2 30732"/>
          <p:cNvSpPr>
            <a:spLocks/>
          </p:cNvSpPr>
          <p:nvPr/>
        </p:nvSpPr>
        <p:spPr bwMode="auto">
          <a:xfrm>
            <a:off x="3708400" y="6019800"/>
            <a:ext cx="288925" cy="288925"/>
          </a:xfrm>
          <a:prstGeom prst="borderCallout2">
            <a:avLst>
              <a:gd name="adj1" fmla="val 39648"/>
              <a:gd name="adj2" fmla="val -26431"/>
              <a:gd name="adj3" fmla="val 39648"/>
              <a:gd name="adj4" fmla="val -73569"/>
              <a:gd name="adj5" fmla="val -60792"/>
              <a:gd name="adj6" fmla="val -24339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6" name="文本框 30733"/>
          <p:cNvSpPr txBox="1">
            <a:spLocks noChangeArrowheads="1"/>
          </p:cNvSpPr>
          <p:nvPr/>
        </p:nvSpPr>
        <p:spPr bwMode="auto">
          <a:xfrm>
            <a:off x="2197100" y="5445125"/>
            <a:ext cx="1096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用户按键</a:t>
            </a:r>
          </a:p>
        </p:txBody>
      </p:sp>
      <p:sp>
        <p:nvSpPr>
          <p:cNvPr id="6157" name="线形标注 2 30734"/>
          <p:cNvSpPr>
            <a:spLocks/>
          </p:cNvSpPr>
          <p:nvPr/>
        </p:nvSpPr>
        <p:spPr bwMode="auto">
          <a:xfrm>
            <a:off x="4140200" y="5876925"/>
            <a:ext cx="720725" cy="431800"/>
          </a:xfrm>
          <a:prstGeom prst="borderCallout2">
            <a:avLst>
              <a:gd name="adj1" fmla="val 26472"/>
              <a:gd name="adj2" fmla="val 110593"/>
              <a:gd name="adj3" fmla="val 26472"/>
              <a:gd name="adj4" fmla="val 121977"/>
              <a:gd name="adj5" fmla="val 138384"/>
              <a:gd name="adj6" fmla="val 169815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8" name="线形标注 2 30735"/>
          <p:cNvSpPr>
            <a:spLocks/>
          </p:cNvSpPr>
          <p:nvPr/>
        </p:nvSpPr>
        <p:spPr bwMode="auto">
          <a:xfrm>
            <a:off x="5868988" y="2492375"/>
            <a:ext cx="433387" cy="719138"/>
          </a:xfrm>
          <a:prstGeom prst="borderCallout2">
            <a:avLst>
              <a:gd name="adj1" fmla="val 15875"/>
              <a:gd name="adj2" fmla="val 117597"/>
              <a:gd name="adj3" fmla="val 15875"/>
              <a:gd name="adj4" fmla="val 134310"/>
              <a:gd name="adj5" fmla="val 64815"/>
              <a:gd name="adj6" fmla="val 20513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9" name="线形标注 2 30736"/>
          <p:cNvSpPr>
            <a:spLocks/>
          </p:cNvSpPr>
          <p:nvPr/>
        </p:nvSpPr>
        <p:spPr bwMode="auto">
          <a:xfrm>
            <a:off x="3852863" y="3500438"/>
            <a:ext cx="2447925" cy="433387"/>
          </a:xfrm>
          <a:prstGeom prst="borderCallout2">
            <a:avLst>
              <a:gd name="adj1" fmla="val 26394"/>
              <a:gd name="adj2" fmla="val 103111"/>
              <a:gd name="adj3" fmla="val 26394"/>
              <a:gd name="adj4" fmla="val 113148"/>
              <a:gd name="adj5" fmla="val 109972"/>
              <a:gd name="adj6" fmla="val 123185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0" name="文本框 30738"/>
          <p:cNvSpPr txBox="1">
            <a:spLocks noChangeArrowheads="1"/>
          </p:cNvSpPr>
          <p:nvPr/>
        </p:nvSpPr>
        <p:spPr bwMode="auto">
          <a:xfrm>
            <a:off x="6689725" y="2889250"/>
            <a:ext cx="868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传感器</a:t>
            </a:r>
          </a:p>
        </p:txBody>
      </p:sp>
      <p:sp>
        <p:nvSpPr>
          <p:cNvPr id="6161" name="文本框 30739"/>
          <p:cNvSpPr txBox="1">
            <a:spLocks noChangeArrowheads="1"/>
          </p:cNvSpPr>
          <p:nvPr/>
        </p:nvSpPr>
        <p:spPr bwMode="auto">
          <a:xfrm>
            <a:off x="6699250" y="3927475"/>
            <a:ext cx="155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功能选择跳帽</a:t>
            </a:r>
          </a:p>
        </p:txBody>
      </p:sp>
      <p:sp>
        <p:nvSpPr>
          <p:cNvPr id="6162" name="线形标注 2 30740"/>
          <p:cNvSpPr>
            <a:spLocks/>
          </p:cNvSpPr>
          <p:nvPr/>
        </p:nvSpPr>
        <p:spPr bwMode="auto">
          <a:xfrm>
            <a:off x="5868988" y="1916113"/>
            <a:ext cx="360362" cy="431800"/>
          </a:xfrm>
          <a:prstGeom prst="borderCallout2">
            <a:avLst>
              <a:gd name="adj1" fmla="val 26472"/>
              <a:gd name="adj2" fmla="val 121125"/>
              <a:gd name="adj3" fmla="val 26472"/>
              <a:gd name="adj4" fmla="val 143486"/>
              <a:gd name="adj5" fmla="val 70000"/>
              <a:gd name="adj6" fmla="val 238380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3" name="文本框 30741"/>
          <p:cNvSpPr txBox="1">
            <a:spLocks noChangeArrowheads="1"/>
          </p:cNvSpPr>
          <p:nvPr/>
        </p:nvSpPr>
        <p:spPr bwMode="auto">
          <a:xfrm>
            <a:off x="6661150" y="2276475"/>
            <a:ext cx="1096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复位按键</a:t>
            </a:r>
          </a:p>
        </p:txBody>
      </p:sp>
      <p:sp>
        <p:nvSpPr>
          <p:cNvPr id="6164" name="线形标注 2 30742"/>
          <p:cNvSpPr>
            <a:spLocks/>
          </p:cNvSpPr>
          <p:nvPr/>
        </p:nvSpPr>
        <p:spPr bwMode="auto">
          <a:xfrm>
            <a:off x="3636963" y="1484313"/>
            <a:ext cx="360362" cy="431800"/>
          </a:xfrm>
          <a:prstGeom prst="borderCallout2">
            <a:avLst>
              <a:gd name="adj1" fmla="val 26472"/>
              <a:gd name="adj2" fmla="val 121125"/>
              <a:gd name="adj3" fmla="val 26472"/>
              <a:gd name="adj4" fmla="val 148417"/>
              <a:gd name="adj5" fmla="val -42500"/>
              <a:gd name="adj6" fmla="val 264787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5" name="文本框 30743"/>
          <p:cNvSpPr txBox="1">
            <a:spLocks noChangeArrowheads="1"/>
          </p:cNvSpPr>
          <p:nvPr/>
        </p:nvSpPr>
        <p:spPr bwMode="auto">
          <a:xfrm>
            <a:off x="4500563" y="1052513"/>
            <a:ext cx="881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USB口</a:t>
            </a:r>
          </a:p>
        </p:txBody>
      </p:sp>
      <p:sp>
        <p:nvSpPr>
          <p:cNvPr id="6166" name="文本框 30737"/>
          <p:cNvSpPr txBox="1">
            <a:spLocks noChangeArrowheads="1"/>
          </p:cNvSpPr>
          <p:nvPr/>
        </p:nvSpPr>
        <p:spPr bwMode="auto">
          <a:xfrm>
            <a:off x="4867275" y="6515100"/>
            <a:ext cx="1312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三色LED灯</a:t>
            </a:r>
          </a:p>
        </p:txBody>
      </p:sp>
    </p:spTree>
    <p:extLst>
      <p:ext uri="{BB962C8B-B14F-4D97-AF65-F5344CB8AC3E}">
        <p14:creationId xmlns:p14="http://schemas.microsoft.com/office/powerpoint/2010/main" val="4219813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5781" y="1859340"/>
            <a:ext cx="85176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MAP_PinTypeGPIO</a:t>
            </a:r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(PIN_04, PIN_MODE_0, false);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MAP_GPIODirModeSet</a:t>
            </a:r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 0x20, GPIO_DIR_MODE_IN);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MAP_PinTypeGPIO</a:t>
            </a:r>
            <a:r>
              <a:rPr lang="en-US" altLang="zh-CN" sz="2000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(PIN_15, PIN_MODE_0, false);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    </a:t>
            </a:r>
            <a:r>
              <a:rPr lang="en-US" altLang="zh-CN" sz="200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MAP_GPIODirModeSet</a:t>
            </a:r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</a:rPr>
              <a:t>(GPIOA2_BASE, 0x40, GPIO_DIR_MODE_IN);</a:t>
            </a:r>
            <a:r>
              <a:rPr lang="zh-CN" altLang="zh-CN" sz="200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（设置</a:t>
            </a:r>
            <a:r>
              <a:rPr lang="zh-CN" altLang="zh-CN" sz="200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两</a:t>
            </a:r>
            <a:r>
              <a:rPr lang="zh-CN" altLang="en-US" sz="200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Consolas" panose="020B0609020204030204" pitchFamily="49" charset="0"/>
              </a:rPr>
              <a:t>按键输入模式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538661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682" y="175364"/>
            <a:ext cx="6770318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100" dirty="0" err="1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int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</a:t>
            </a:r>
            <a:r>
              <a:rPr lang="en-US" altLang="zh-CN" b="1" kern="100" dirty="0" err="1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key_scan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()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检测按的是哪个键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  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b="1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>
                <a:solidFill>
                  <a:srgbClr val="64288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GPIOPinRead</a:t>
            </a:r>
            <a:r>
              <a:rPr lang="en-US" altLang="zh-CN" b="1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(GPIOA1_BASE,GPIO_PIN_5))</a:t>
            </a:r>
            <a:r>
              <a:rPr lang="en-US" altLang="zh-CN" b="1" kern="100" dirty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//</a:t>
            </a:r>
            <a:r>
              <a:rPr lang="en-US" altLang="zh-CN" kern="100" dirty="0" smtClean="0">
                <a:solidFill>
                  <a:srgbClr val="3F7F5F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SW3</a:t>
            </a: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3F7F5F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solidFill>
                  <a:srgbClr val="3F7F5F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{</a:t>
            </a:r>
            <a:r>
              <a:rPr lang="en-US" altLang="zh-CN" dirty="0" err="1"/>
              <a:t>MAP_UtilsDelay</a:t>
            </a:r>
            <a:r>
              <a:rPr lang="en-US" altLang="zh-CN" dirty="0"/>
              <a:t>(800000</a:t>
            </a:r>
            <a:r>
              <a:rPr lang="en-US" altLang="zh-CN" dirty="0" smtClean="0"/>
              <a:t>);</a:t>
            </a:r>
          </a:p>
          <a:p>
            <a:pPr algn="just">
              <a:spcAft>
                <a:spcPts val="0"/>
              </a:spcAft>
            </a:pPr>
            <a:r>
              <a:rPr lang="zh-CN" altLang="en-US" sz="20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sz="2000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sz="2000" b="1" kern="100" dirty="0" err="1">
                <a:solidFill>
                  <a:srgbClr val="64288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GPIOPinRead</a:t>
            </a:r>
            <a:r>
              <a:rPr lang="en-US" altLang="zh-CN" sz="2000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(GPIOA1_BASE,GPIO_PIN_5))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1</a:t>
            </a: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;</a:t>
            </a:r>
          </a:p>
          <a:p>
            <a:pPr algn="just"/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        </a:t>
            </a:r>
            <a:r>
              <a:rPr lang="en-US" altLang="zh-CN" b="1" kern="100" dirty="0" smtClean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else  </a:t>
            </a:r>
            <a:r>
              <a:rPr lang="en-US" altLang="zh-CN" sz="2000" b="1" kern="100" dirty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sz="2000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0;</a:t>
            </a:r>
            <a:endParaRPr lang="zh-CN" altLang="zh-CN" sz="24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000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 dirty="0" smtClean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if</a:t>
            </a: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</a:t>
            </a:r>
            <a:r>
              <a:rPr lang="en-US" altLang="zh-CN" b="1" kern="100" dirty="0" err="1" smtClean="0">
                <a:solidFill>
                  <a:srgbClr val="64288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GPIOPinRead</a:t>
            </a: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(GPIOA2_BASE,GPIO_PIN_6))</a:t>
            </a:r>
            <a:endParaRPr lang="zh-CN" altLang="zh-CN" sz="20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kern="100" dirty="0" smtClean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2;</a:t>
            </a:r>
            <a:endParaRPr lang="zh-CN" altLang="zh-CN" sz="20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</a:t>
            </a:r>
            <a:r>
              <a:rPr lang="en-US" altLang="zh-CN" b="1" kern="100" dirty="0" smtClean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else</a:t>
            </a:r>
            <a:endParaRPr lang="zh-CN" altLang="zh-CN" sz="20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	</a:t>
            </a:r>
            <a:r>
              <a:rPr lang="en-US" altLang="zh-CN" b="1" kern="100" dirty="0" smtClean="0">
                <a:solidFill>
                  <a:srgbClr val="7F0055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return</a:t>
            </a: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 0;</a:t>
            </a:r>
            <a:endParaRPr lang="zh-CN" altLang="zh-CN" sz="2000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smtClean="0">
                <a:solidFill>
                  <a:srgbClr val="000000"/>
                </a:solidFill>
                <a:latin typeface="Consolas" panose="020B0609020204030204" pitchFamily="49" charset="0"/>
                <a:ea typeface="Consolas" panose="020B0609020204030204" pitchFamily="49" charset="0"/>
                <a:cs typeface="Times New Roman" panose="02020603050405020304" pitchFamily="18" charset="0"/>
              </a:rPr>
              <a:t>	}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54329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文本框 1"/>
          <p:cNvSpPr txBox="1">
            <a:spLocks noChangeArrowheads="1"/>
          </p:cNvSpPr>
          <p:nvPr/>
        </p:nvSpPr>
        <p:spPr bwMode="auto">
          <a:xfrm>
            <a:off x="252413" y="163513"/>
            <a:ext cx="41449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CC3200</a:t>
            </a:r>
            <a:r>
              <a:rPr lang="zh-CN" altLang="en-US" sz="3600"/>
              <a:t>的中断系统</a:t>
            </a:r>
          </a:p>
        </p:txBody>
      </p:sp>
      <p:pic>
        <p:nvPicPr>
          <p:cNvPr id="6147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1052513"/>
            <a:ext cx="7694612" cy="552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62085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38" y="1066800"/>
            <a:ext cx="7477125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文本框 2"/>
          <p:cNvSpPr txBox="1">
            <a:spLocks noChangeArrowheads="1"/>
          </p:cNvSpPr>
          <p:nvPr/>
        </p:nvSpPr>
        <p:spPr bwMode="auto">
          <a:xfrm>
            <a:off x="107950" y="117475"/>
            <a:ext cx="24780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尾链技术：</a:t>
            </a:r>
          </a:p>
        </p:txBody>
      </p:sp>
    </p:spTree>
    <p:extLst>
      <p:ext uri="{BB962C8B-B14F-4D97-AF65-F5344CB8AC3E}">
        <p14:creationId xmlns:p14="http://schemas.microsoft.com/office/powerpoint/2010/main" val="3549442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909638"/>
            <a:ext cx="7370762" cy="457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2"/>
          <p:cNvSpPr txBox="1">
            <a:spLocks noChangeArrowheads="1"/>
          </p:cNvSpPr>
          <p:nvPr/>
        </p:nvSpPr>
        <p:spPr bwMode="auto">
          <a:xfrm>
            <a:off x="107950" y="117475"/>
            <a:ext cx="24780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尾链技术：</a:t>
            </a:r>
          </a:p>
        </p:txBody>
      </p:sp>
    </p:spTree>
    <p:extLst>
      <p:ext uri="{BB962C8B-B14F-4D97-AF65-F5344CB8AC3E}">
        <p14:creationId xmlns:p14="http://schemas.microsoft.com/office/powerpoint/2010/main" val="40964112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25" y="981075"/>
            <a:ext cx="760095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文本框 2"/>
          <p:cNvSpPr txBox="1">
            <a:spLocks noChangeArrowheads="1"/>
          </p:cNvSpPr>
          <p:nvPr/>
        </p:nvSpPr>
        <p:spPr bwMode="auto">
          <a:xfrm>
            <a:off x="107950" y="117475"/>
            <a:ext cx="24780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尾链技术：</a:t>
            </a:r>
          </a:p>
        </p:txBody>
      </p:sp>
    </p:spTree>
    <p:extLst>
      <p:ext uri="{BB962C8B-B14F-4D97-AF65-F5344CB8AC3E}">
        <p14:creationId xmlns:p14="http://schemas.microsoft.com/office/powerpoint/2010/main" val="5678595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923925"/>
            <a:ext cx="7627937" cy="501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文本框 2"/>
          <p:cNvSpPr txBox="1">
            <a:spLocks noChangeArrowheads="1"/>
          </p:cNvSpPr>
          <p:nvPr/>
        </p:nvSpPr>
        <p:spPr bwMode="auto">
          <a:xfrm>
            <a:off x="107950" y="117475"/>
            <a:ext cx="42814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/>
              <a:t>CC3200 </a:t>
            </a:r>
            <a:r>
              <a:rPr lang="zh-CN" altLang="en-US" sz="3600" b="1"/>
              <a:t>中断处理：</a:t>
            </a:r>
          </a:p>
        </p:txBody>
      </p:sp>
    </p:spTree>
    <p:extLst>
      <p:ext uri="{BB962C8B-B14F-4D97-AF65-F5344CB8AC3E}">
        <p14:creationId xmlns:p14="http://schemas.microsoft.com/office/powerpoint/2010/main" val="23316144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549275"/>
            <a:ext cx="70199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文本框 2"/>
          <p:cNvSpPr txBox="1">
            <a:spLocks noChangeArrowheads="1"/>
          </p:cNvSpPr>
          <p:nvPr/>
        </p:nvSpPr>
        <p:spPr bwMode="auto">
          <a:xfrm>
            <a:off x="179388" y="44450"/>
            <a:ext cx="36957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/>
              <a:t>CC3200</a:t>
            </a:r>
            <a:r>
              <a:rPr lang="zh-CN" altLang="en-US" sz="3600" b="1"/>
              <a:t>中断向量</a:t>
            </a:r>
          </a:p>
        </p:txBody>
      </p:sp>
      <p:pic>
        <p:nvPicPr>
          <p:cNvPr id="13316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997200"/>
            <a:ext cx="7256462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570005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166813"/>
            <a:ext cx="64389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文本框 2"/>
          <p:cNvSpPr txBox="1">
            <a:spLocks noChangeArrowheads="1"/>
          </p:cNvSpPr>
          <p:nvPr/>
        </p:nvSpPr>
        <p:spPr bwMode="auto">
          <a:xfrm>
            <a:off x="107950" y="260350"/>
            <a:ext cx="404653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/>
              <a:t>CC3200 GPIO</a:t>
            </a:r>
            <a:r>
              <a:rPr lang="zh-CN" altLang="en-US" sz="3600" b="1"/>
              <a:t>中断</a:t>
            </a:r>
          </a:p>
        </p:txBody>
      </p:sp>
      <p:sp>
        <p:nvSpPr>
          <p:cNvPr id="4" name="矩形 3"/>
          <p:cNvSpPr/>
          <p:nvPr/>
        </p:nvSpPr>
        <p:spPr>
          <a:xfrm>
            <a:off x="2195513" y="4005263"/>
            <a:ext cx="2520950" cy="1439862"/>
          </a:xfrm>
          <a:prstGeom prst="rect">
            <a:avLst/>
          </a:prstGeom>
          <a:solidFill>
            <a:schemeClr val="accent3">
              <a:alpha val="0"/>
            </a:schemeClr>
          </a:solidFill>
          <a:ln w="444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948901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文本框 2"/>
          <p:cNvSpPr txBox="1">
            <a:spLocks noChangeArrowheads="1"/>
          </p:cNvSpPr>
          <p:nvPr/>
        </p:nvSpPr>
        <p:spPr bwMode="auto">
          <a:xfrm>
            <a:off x="280988" y="334963"/>
            <a:ext cx="50577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/>
              <a:t>CC3200 GPIO</a:t>
            </a:r>
            <a:r>
              <a:rPr lang="zh-CN" altLang="en-US" sz="3600" b="1" dirty="0" smtClean="0"/>
              <a:t>中断初始化</a:t>
            </a:r>
            <a:endParaRPr lang="zh-CN" altLang="en-US" sz="3600" b="1" dirty="0"/>
          </a:p>
        </p:txBody>
      </p:sp>
      <p:pic>
        <p:nvPicPr>
          <p:cNvPr id="16387" name="图片 1536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1733550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文本框 4"/>
          <p:cNvSpPr txBox="1">
            <a:spLocks noChangeArrowheads="1"/>
          </p:cNvSpPr>
          <p:nvPr/>
        </p:nvSpPr>
        <p:spPr bwMode="auto">
          <a:xfrm>
            <a:off x="2201863" y="1450975"/>
            <a:ext cx="6753225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Keyinit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GPIOIntTypeSet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(GPIOA2_BASE,GPIO_PIN_6,GPIO_RISING_EDGE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IntPrioritySet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(INT_GPIOA2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 INT_PRIORITY_LVL_1);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GPIOIntRegister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(GPIOA2_BASE,Key3Handler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GPIOIntClear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(GPIOA2_BASE,GPIO_INT_PIN_6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IntPendClear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(INT_GPIOA2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IntEnable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(INT_GPIOA2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GPIOIntEnable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(GPIOA2_BASE,GPIO_INT_PIN_6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GPIOIntTypeSet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(GPIOA1_BASE,GPIO_PIN_5,GPIO_RISING_EDGE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IntPrioritySet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(INT_GPIOA1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, INT_PRIORITY_LVL_1);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GPIOIntRegister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(GPIOA1_BASE,Key4Handler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GPIOIntClear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(GPIOA1_BASE,GPIO_INT_PIN_5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IntPendClear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(INT_GPIOA1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IntEnable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(INT_GPIOA1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 err="1" smtClean="0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GPIOIntEnable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(GPIOA1_BASE,GPIO_INT_PIN_5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421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999" y="471674"/>
            <a:ext cx="3380952" cy="298095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221" y="566911"/>
            <a:ext cx="2719229" cy="2984023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716635"/>
              </p:ext>
            </p:extLst>
          </p:nvPr>
        </p:nvGraphicFramePr>
        <p:xfrm>
          <a:off x="1314450" y="3778250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76998938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583099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SOP[2:0]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下载调试模式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927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0 0 0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4</a:t>
                      </a:r>
                      <a:r>
                        <a:rPr lang="zh-CN" altLang="en-US" dirty="0" smtClean="0"/>
                        <a:t>线</a:t>
                      </a:r>
                      <a:r>
                        <a:rPr lang="en-US" altLang="zh-CN" dirty="0" smtClean="0"/>
                        <a:t>JTAG</a:t>
                      </a:r>
                      <a:r>
                        <a:rPr lang="zh-CN" altLang="en-US" dirty="0" smtClean="0"/>
                        <a:t>模式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9536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</a:t>
                      </a:r>
                      <a:r>
                        <a:rPr lang="en-US" altLang="zh-CN" baseline="0" dirty="0" smtClean="0"/>
                        <a:t> 0 1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2</a:t>
                      </a:r>
                      <a:r>
                        <a:rPr lang="zh-CN" altLang="en-US" dirty="0" smtClean="0"/>
                        <a:t>线 </a:t>
                      </a:r>
                      <a:r>
                        <a:rPr lang="en-US" altLang="zh-CN" dirty="0" smtClean="0"/>
                        <a:t>SWD</a:t>
                      </a:r>
                      <a:r>
                        <a:rPr lang="zh-CN" altLang="en-US" dirty="0" smtClean="0"/>
                        <a:t>模式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623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1 0 0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  Flash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69354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485900" y="561022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</a:t>
            </a:r>
            <a:r>
              <a:rPr lang="zh-CN" altLang="en-US" dirty="0" smtClean="0"/>
              <a:t>插跳线帽为断开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611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5506" y="313151"/>
            <a:ext cx="7997869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Key3Handler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unsigned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ulPinState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 </a:t>
            </a:r>
            <a:r>
              <a:rPr lang="en-US" altLang="zh-CN" b="1" kern="0" dirty="0" err="1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GPIOIntStatus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(GPIOA2_BASE,1);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ulPinState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&amp; GPIO_INT_PIN_6)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	</a:t>
            </a:r>
            <a:r>
              <a:rPr lang="en-US" altLang="zh-CN" b="1" kern="0" dirty="0" err="1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GPIOIntClear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(GPIOA2_BASE,GPIO_INT_PIN_6);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key3flag=1;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key4flag=0;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Key4Handler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void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unsigned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long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ulPinState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=  </a:t>
            </a:r>
            <a:r>
              <a:rPr lang="en-US" altLang="zh-CN" b="1" kern="0" dirty="0" err="1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GPIOIntStatus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(GPIOA1_BASE,1);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b="1" kern="0" dirty="0">
                <a:solidFill>
                  <a:srgbClr val="7F0055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ulPinState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&amp; GPIO_INT_PIN_5)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{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	</a:t>
            </a:r>
            <a:r>
              <a:rPr lang="en-US" altLang="zh-CN" b="1" kern="0" dirty="0" err="1">
                <a:solidFill>
                  <a:srgbClr val="64288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GPIOIntClear</a:t>
            </a:r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(GPIOA1_BASE,GPIO_INT_PIN_5);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key4flag=1;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    key3flag=0;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    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kern="0" dirty="0" smtClean="0">
                <a:solidFill>
                  <a:srgbClr val="000000"/>
                </a:solidFill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kern="0" dirty="0">
                <a:latin typeface="Consolas" panose="020B0609020204030204" pitchFamily="49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456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291" y="0"/>
            <a:ext cx="7555909" cy="66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2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093" y="1030509"/>
            <a:ext cx="8485714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88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219" y="1522600"/>
            <a:ext cx="6104762" cy="30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2556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930" y="314679"/>
            <a:ext cx="6850175" cy="606955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7571" y="556953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89823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238" y="971857"/>
            <a:ext cx="7409524" cy="4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120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81" y="1119476"/>
            <a:ext cx="8095238" cy="461904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14400" y="6733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添加库文件路径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869432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文本框 1"/>
          <p:cNvSpPr txBox="1">
            <a:spLocks noChangeArrowheads="1"/>
          </p:cNvSpPr>
          <p:nvPr/>
        </p:nvSpPr>
        <p:spPr bwMode="auto">
          <a:xfrm>
            <a:off x="319088" y="296863"/>
            <a:ext cx="2733441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 dirty="0" smtClean="0"/>
              <a:t>实验</a:t>
            </a:r>
            <a:r>
              <a:rPr lang="en-US" altLang="zh-CN" sz="3600" b="1" dirty="0" smtClean="0"/>
              <a:t>1</a:t>
            </a:r>
            <a:r>
              <a:rPr lang="zh-CN" altLang="en-US" sz="3600" b="1" dirty="0" smtClean="0"/>
              <a:t>作业</a:t>
            </a:r>
            <a:r>
              <a:rPr lang="zh-CN" altLang="en-US" sz="3600" b="1" dirty="0"/>
              <a:t>：</a:t>
            </a:r>
          </a:p>
        </p:txBody>
      </p:sp>
      <p:sp>
        <p:nvSpPr>
          <p:cNvPr id="38915" name="文本框 2"/>
          <p:cNvSpPr txBox="1">
            <a:spLocks noChangeArrowheads="1"/>
          </p:cNvSpPr>
          <p:nvPr/>
        </p:nvSpPr>
        <p:spPr bwMode="auto">
          <a:xfrm>
            <a:off x="420226" y="1116013"/>
            <a:ext cx="5262979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 smtClean="0"/>
              <a:t>通过</a:t>
            </a:r>
            <a:r>
              <a:rPr lang="en-US" altLang="zh-CN" dirty="0" smtClean="0"/>
              <a:t>SW2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SW3</a:t>
            </a:r>
            <a:r>
              <a:rPr lang="zh-CN" altLang="en-US" dirty="0" smtClean="0"/>
              <a:t>按键控制三</a:t>
            </a:r>
            <a:r>
              <a:rPr lang="zh-CN" altLang="en-US" dirty="0"/>
              <a:t>色</a:t>
            </a:r>
            <a:r>
              <a:rPr lang="en-US" altLang="zh-CN" dirty="0"/>
              <a:t>LED</a:t>
            </a:r>
            <a:r>
              <a:rPr lang="zh-CN" altLang="en-US" dirty="0"/>
              <a:t>的亮</a:t>
            </a:r>
            <a:r>
              <a:rPr lang="zh-CN" altLang="en-US" dirty="0" smtClean="0"/>
              <a:t>灭、闪烁。</a:t>
            </a:r>
            <a:endParaRPr lang="zh-CN" altLang="en-US" dirty="0"/>
          </a:p>
          <a:p>
            <a:r>
              <a:rPr lang="zh-CN" altLang="en-US" dirty="0"/>
              <a:t>（即按下</a:t>
            </a:r>
            <a:r>
              <a:rPr lang="en-US" altLang="zh-CN" dirty="0"/>
              <a:t>K3</a:t>
            </a:r>
            <a:r>
              <a:rPr lang="zh-CN" altLang="en-US" dirty="0"/>
              <a:t>，</a:t>
            </a:r>
            <a:r>
              <a:rPr lang="en-US" altLang="zh-CN" dirty="0" smtClean="0"/>
              <a:t>REDLED</a:t>
            </a:r>
            <a:r>
              <a:rPr lang="zh-CN" altLang="en-US" dirty="0"/>
              <a:t>灯亮，按下</a:t>
            </a:r>
            <a:r>
              <a:rPr lang="en-US" altLang="zh-CN" dirty="0"/>
              <a:t>K4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REdLED</a:t>
            </a:r>
            <a:r>
              <a:rPr lang="zh-CN" altLang="en-US" dirty="0"/>
              <a:t>灯灭）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8916" name="文本框 3"/>
          <p:cNvSpPr txBox="1">
            <a:spLocks noChangeArrowheads="1"/>
          </p:cNvSpPr>
          <p:nvPr/>
        </p:nvSpPr>
        <p:spPr bwMode="auto">
          <a:xfrm>
            <a:off x="179388" y="4292600"/>
            <a:ext cx="88423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>
                <a:hlinkClick r:id="rId3"/>
              </a:rPr>
              <a:t>发送作业</a:t>
            </a:r>
            <a:r>
              <a:rPr lang="zh-CN" altLang="en-US" dirty="0" smtClean="0">
                <a:hlinkClick r:id="rId3"/>
              </a:rPr>
              <a:t>至</a:t>
            </a:r>
            <a:r>
              <a:rPr lang="en-US" altLang="zh-CN" dirty="0" smtClean="0">
                <a:hlinkClick r:id="rId3"/>
              </a:rPr>
              <a:t>wangzhongfang@xjtu.edu.cn</a:t>
            </a:r>
            <a:endParaRPr lang="en-US" altLang="zh-CN" dirty="0" smtClean="0"/>
          </a:p>
          <a:p>
            <a:r>
              <a:rPr lang="zh-CN" altLang="en-US" dirty="0" smtClean="0"/>
              <a:t>请</a:t>
            </a:r>
            <a:r>
              <a:rPr lang="zh-CN" altLang="en-US" dirty="0"/>
              <a:t>将作业内容放在一个文件夹中包括：</a:t>
            </a:r>
            <a:r>
              <a:rPr lang="en-US" altLang="zh-CN" dirty="0"/>
              <a:t>bin</a:t>
            </a:r>
            <a:r>
              <a:rPr lang="zh-CN" altLang="en-US" dirty="0"/>
              <a:t>文件，关键函数代码文件，</a:t>
            </a:r>
            <a:r>
              <a:rPr lang="zh-CN" altLang="en-US"/>
              <a:t>文件名</a:t>
            </a:r>
            <a:r>
              <a:rPr lang="zh-CN" altLang="en-US" smtClean="0"/>
              <a:t>为</a:t>
            </a:r>
            <a:r>
              <a:rPr lang="zh-CN" altLang="en-US"/>
              <a:t>学</a:t>
            </a:r>
            <a:r>
              <a:rPr lang="zh-CN" altLang="en-US" smtClean="0"/>
              <a:t>号</a:t>
            </a:r>
            <a:r>
              <a:rPr lang="zh-CN" altLang="en-US" dirty="0"/>
              <a:t>并标注日期及第几次作业。</a:t>
            </a:r>
          </a:p>
          <a:p>
            <a:r>
              <a:rPr lang="en-US" altLang="zh-CN" dirty="0"/>
              <a:t>EG</a:t>
            </a:r>
            <a:r>
              <a:rPr lang="zh-CN" altLang="en-US" dirty="0" smtClean="0"/>
              <a:t>：班级</a:t>
            </a:r>
            <a:r>
              <a:rPr lang="en-US" altLang="zh-CN" dirty="0" smtClean="0"/>
              <a:t>_</a:t>
            </a:r>
            <a:r>
              <a:rPr lang="zh-CN" altLang="en-US" dirty="0" smtClean="0"/>
              <a:t>姓名</a:t>
            </a:r>
            <a:r>
              <a:rPr lang="en-US" altLang="zh-CN" dirty="0"/>
              <a:t>_</a:t>
            </a:r>
            <a:r>
              <a:rPr lang="en-US" altLang="zh-CN" dirty="0" smtClean="0"/>
              <a:t>NO1.rar</a:t>
            </a:r>
            <a:endParaRPr lang="en-US" altLang="zh-CN" dirty="0"/>
          </a:p>
          <a:p>
            <a:r>
              <a:rPr lang="en-US" altLang="zh-CN" dirty="0" smtClean="0"/>
              <a:t>SEQ:NO1 </a:t>
            </a:r>
            <a:r>
              <a:rPr lang="zh-CN" altLang="en-US" dirty="0" smtClean="0"/>
              <a:t>；实验</a:t>
            </a:r>
            <a:r>
              <a:rPr lang="zh-CN" altLang="en-US" dirty="0"/>
              <a:t>次</a:t>
            </a:r>
            <a:endParaRPr lang="en-US" altLang="zh-CN" dirty="0"/>
          </a:p>
          <a:p>
            <a:r>
              <a:rPr lang="en-US" altLang="zh-CN" dirty="0"/>
              <a:t>RAR:</a:t>
            </a:r>
            <a:r>
              <a:rPr lang="zh-CN" altLang="en-US" dirty="0"/>
              <a:t>压缩文件后缀（</a:t>
            </a:r>
            <a:r>
              <a:rPr lang="en-US" altLang="zh-CN" dirty="0"/>
              <a:t>ZIP</a:t>
            </a:r>
            <a:r>
              <a:rPr lang="zh-CN" altLang="en-US" dirty="0"/>
              <a:t>也可以）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51770" y="2091847"/>
            <a:ext cx="26084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GPIO 15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GPIO22</a:t>
            </a:r>
            <a:r>
              <a:rPr lang="zh-CN" altLang="en-US" dirty="0" smtClean="0"/>
              <a:t>为输入</a:t>
            </a:r>
            <a:endParaRPr lang="en-US" altLang="zh-CN" dirty="0" smtClean="0"/>
          </a:p>
          <a:p>
            <a:r>
              <a:rPr lang="en-US" altLang="zh-CN" dirty="0" smtClean="0"/>
              <a:t>GPIO 9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10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11</a:t>
            </a:r>
            <a:r>
              <a:rPr lang="zh-CN" altLang="en-US" dirty="0" smtClean="0"/>
              <a:t>为输出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可以考虑使用中断方式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2387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952" y="457514"/>
            <a:ext cx="7438095" cy="50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67" y="175581"/>
            <a:ext cx="6660633" cy="647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659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52" y="423539"/>
            <a:ext cx="8638095" cy="177142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09" y="2481356"/>
            <a:ext cx="8819541" cy="14952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52" y="4063651"/>
            <a:ext cx="8638095" cy="25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37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标题 3174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sp>
        <p:nvSpPr>
          <p:cNvPr id="7171" name="文本占位符 3174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 smtClean="0"/>
          </a:p>
        </p:txBody>
      </p:sp>
      <p:pic>
        <p:nvPicPr>
          <p:cNvPr id="717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文本框 31748"/>
          <p:cNvSpPr txBox="1">
            <a:spLocks noChangeArrowheads="1"/>
          </p:cNvSpPr>
          <p:nvPr/>
        </p:nvSpPr>
        <p:spPr bwMode="auto">
          <a:xfrm>
            <a:off x="180975" y="117475"/>
            <a:ext cx="24685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硬件组成：</a:t>
            </a:r>
          </a:p>
        </p:txBody>
      </p:sp>
      <p:sp>
        <p:nvSpPr>
          <p:cNvPr id="7174" name="文本框 31749"/>
          <p:cNvSpPr txBox="1">
            <a:spLocks noChangeArrowheads="1"/>
          </p:cNvSpPr>
          <p:nvPr/>
        </p:nvSpPr>
        <p:spPr bwMode="auto">
          <a:xfrm>
            <a:off x="395288" y="765175"/>
            <a:ext cx="1249362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标配版</a:t>
            </a:r>
          </a:p>
        </p:txBody>
      </p:sp>
      <p:sp>
        <p:nvSpPr>
          <p:cNvPr id="7175" name="文本框 31750"/>
          <p:cNvSpPr txBox="1">
            <a:spLocks noChangeArrowheads="1"/>
          </p:cNvSpPr>
          <p:nvPr/>
        </p:nvSpPr>
        <p:spPr bwMode="auto">
          <a:xfrm>
            <a:off x="319088" y="1241425"/>
            <a:ext cx="2906712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1588" indent="2841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CC3200-LP核心板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DY-IOT-PB主板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DY-IOT-Stereo音频模块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DY-IOT-NFC通信模块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DY-IOT-motor电机模块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DY-IOT-BLE蓝牙模块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DY-IOT-PID温控模块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/>
              <a:t>DY-IOT-Voice声音模块</a:t>
            </a:r>
          </a:p>
        </p:txBody>
      </p:sp>
      <p:pic>
        <p:nvPicPr>
          <p:cNvPr id="7176" name="图片 317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021388"/>
            <a:ext cx="147637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7" name="图片 3175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73463"/>
            <a:ext cx="14859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8" name="图片 3175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-5340000">
            <a:off x="417513" y="4703762"/>
            <a:ext cx="9334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9" name="图片 3175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573463"/>
            <a:ext cx="1857375" cy="1366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0" name="图片 3175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02250"/>
            <a:ext cx="1203325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1" name="图片 3175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5589588"/>
            <a:ext cx="1047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82" name="Picture 1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125" y="3068638"/>
            <a:ext cx="4321175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83" name="Text Box 6"/>
          <p:cNvSpPr txBox="1">
            <a:spLocks noChangeArrowheads="1"/>
          </p:cNvSpPr>
          <p:nvPr/>
        </p:nvSpPr>
        <p:spPr bwMode="auto">
          <a:xfrm>
            <a:off x="4429125" y="117475"/>
            <a:ext cx="4321175" cy="283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三色LED灯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蜂鸣器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温湿度传感器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320X240TFT显示屏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GB2312中文字库</a:t>
            </a:r>
            <a:endParaRPr lang="en-US" altLang="zh-CN">
              <a:sym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四个独立按键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接近距离及环境光强传感器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arduino标准接口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SD卡接口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>
                <a:sym typeface="Arial" panose="020B0604020202020204" pitchFamily="34" charset="0"/>
              </a:rPr>
              <a:t>电位器</a:t>
            </a:r>
          </a:p>
        </p:txBody>
      </p:sp>
    </p:spTree>
    <p:extLst>
      <p:ext uri="{BB962C8B-B14F-4D97-AF65-F5344CB8AC3E}">
        <p14:creationId xmlns:p14="http://schemas.microsoft.com/office/powerpoint/2010/main" val="1027902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02" y="421366"/>
            <a:ext cx="4677599" cy="180071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464" y="2222082"/>
            <a:ext cx="4502073" cy="447589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0974" y="4543425"/>
            <a:ext cx="3314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连接外设板，建议使用</a:t>
            </a:r>
            <a:r>
              <a:rPr lang="en-US" altLang="zh-CN" dirty="0" smtClean="0">
                <a:solidFill>
                  <a:srgbClr val="FF0000"/>
                </a:solidFill>
              </a:rPr>
              <a:t>SWD</a:t>
            </a:r>
            <a:r>
              <a:rPr lang="zh-CN" altLang="en-US" dirty="0" smtClean="0">
                <a:solidFill>
                  <a:srgbClr val="FF0000"/>
                </a:solidFill>
              </a:rPr>
              <a:t>模式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0965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6" descr="selected_powerpoint_bg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76213" y="152400"/>
            <a:ext cx="7426325" cy="59118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altLang="zh-CN" sz="3600" noProof="1">
                <a:latin typeface="Arial" charset="0"/>
                <a:ea typeface="宋体" charset="-122"/>
                <a:cs typeface="+mn-ea"/>
              </a:rPr>
              <a:t>CC3200</a:t>
            </a:r>
            <a:r>
              <a:rPr lang="zh-CN" altLang="en-US" sz="3600" noProof="1">
                <a:latin typeface="Arial" charset="0"/>
                <a:ea typeface="宋体" charset="-122"/>
                <a:cs typeface="+mn-ea"/>
              </a:rPr>
              <a:t>开发环境：</a:t>
            </a:r>
            <a:endParaRPr lang="zh-CN" altLang="en-US" sz="3600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软件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SDK---CC3200 SDK 1.2</a:t>
            </a:r>
            <a:endParaRPr lang="en-US" altLang="zh-CN" sz="2800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endParaRPr lang="en-US" altLang="zh-CN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开发工具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---CCS IAR Energia</a:t>
            </a:r>
            <a:endParaRPr lang="en-US" altLang="zh-CN" sz="2800" noProof="1"/>
          </a:p>
          <a:p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烧录工具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---Uniflash</a:t>
            </a:r>
            <a:endParaRPr lang="en-US" altLang="zh-CN" sz="2800" noProof="1"/>
          </a:p>
          <a:p>
            <a:endParaRPr lang="zh-CN" altLang="en-US" noProof="1"/>
          </a:p>
          <a:p>
            <a:pPr marL="285750" indent="-285750">
              <a:buFont typeface="Wingdings" charset="0"/>
              <a:buChar char="l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辅助工具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---PinMux</a:t>
            </a:r>
            <a:endParaRPr lang="en-US" altLang="zh-CN" sz="2800" noProof="1"/>
          </a:p>
        </p:txBody>
      </p:sp>
      <p:pic>
        <p:nvPicPr>
          <p:cNvPr id="8195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5589588"/>
            <a:ext cx="5905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96975"/>
            <a:ext cx="441960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3860800"/>
            <a:ext cx="7143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0" name="图片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4652963"/>
            <a:ext cx="657225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11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8336</TotalTime>
  <Words>1106</Words>
  <Application>Microsoft Office PowerPoint</Application>
  <PresentationFormat>全屏显示(4:3)</PresentationFormat>
  <Paragraphs>319</Paragraphs>
  <Slides>47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Arial Unicode MS</vt:lpstr>
      <vt:lpstr>等线</vt:lpstr>
      <vt:lpstr>黑体</vt:lpstr>
      <vt:lpstr>楷体</vt:lpstr>
      <vt:lpstr>宋体</vt:lpstr>
      <vt:lpstr>微软雅黑</vt:lpstr>
      <vt:lpstr>Arial</vt:lpstr>
      <vt:lpstr>Calibri</vt:lpstr>
      <vt:lpstr>Consolas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键盘接口技术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王中方</cp:lastModifiedBy>
  <cp:revision>421</cp:revision>
  <cp:lastPrinted>2015-09-08T03:57:43Z</cp:lastPrinted>
  <dcterms:created xsi:type="dcterms:W3CDTF">2015-09-04T08:06:26Z</dcterms:created>
  <dcterms:modified xsi:type="dcterms:W3CDTF">2020-06-27T13:20:37Z</dcterms:modified>
</cp:coreProperties>
</file>